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Inter Bold" charset="1" panose="020B0802030000000004"/>
      <p:regular r:id="rId11"/>
    </p:embeddedFont>
    <p:embeddedFont>
      <p:font typeface="Inter" charset="1" panose="020B0502030000000004"/>
      <p:regular r:id="rId12"/>
    </p:embeddedFont>
    <p:embeddedFont>
      <p:font typeface="Inter Bold Italics" charset="1" panose="020B080203000000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Fair Task Distribution – ensures tasks are rotated or assigned evenly among members, reducing conflict.</a:t>
            </a:r>
          </a:p>
          <a:p>
            <a:r>
              <a:rPr lang="en-US"/>
              <a:t/>
            </a:r>
          </a:p>
          <a:p>
            <a:r>
              <a:rPr lang="en-US"/>
              <a:t>Increased Motivation – gamification features like points, badges, and leaderboards encourage consistent participation.</a:t>
            </a:r>
          </a:p>
          <a:p>
            <a:r>
              <a:rPr lang="en-US"/>
              <a:t/>
            </a:r>
          </a:p>
          <a:p>
            <a:r>
              <a:rPr lang="en-US"/>
              <a:t>Improved Organization – Tasks are tracked, categorized, and monitored in one platform, preventing forgotten or duplicated responsibilities.</a:t>
            </a:r>
          </a:p>
          <a:p>
            <a:r>
              <a:rPr lang="en-US"/>
              <a:t/>
            </a:r>
          </a:p>
          <a:p>
            <a:r>
              <a:rPr lang="en-US"/>
              <a:t>Enhanced Accountability – transparent progress tracking shows who completed what and when.</a:t>
            </a:r>
          </a:p>
          <a:p>
            <a:r>
              <a:rPr lang="en-US"/>
              <a:t/>
            </a:r>
          </a:p>
          <a:p>
            <a:r>
              <a:rPr lang="en-US"/>
              <a:t>Stronger Collaboration – promotes teamwork by turning tasks into shared challenges instead of obligations.</a:t>
            </a:r>
          </a:p>
          <a:p>
            <a:r>
              <a:rPr lang="en-US"/>
              <a:t/>
            </a:r>
          </a:p>
          <a:p>
            <a:r>
              <a:rPr lang="en-US"/>
              <a:t>Customizable Rewards – members stay engaged through an in-app reward system managed by a leader.</a:t>
            </a:r>
          </a:p>
          <a:p>
            <a:r>
              <a:rPr lang="en-US"/>
              <a:t/>
            </a:r>
          </a:p>
          <a:p>
            <a:r>
              <a:rPr lang="en-US"/>
              <a:t>User-Friendly Design – built with HCI principles for clarity, ease of use, and accessibility.</a:t>
            </a:r>
          </a:p>
          <a:p>
            <a:r>
              <a:rPr lang="en-US"/>
              <a:t/>
            </a:r>
          </a:p>
          <a:p>
            <a:r>
              <a:rPr lang="en-US"/>
              <a:t>Conflict Reduction – minimizes misunderstandings or passive-aggressive reminders by providing a fair, automated system.</a:t>
            </a:r>
          </a:p>
          <a:p>
            <a:r>
              <a:rPr lang="en-US"/>
              <a:t/>
            </a:r>
          </a:p>
          <a:p>
            <a:r>
              <a:rPr lang="en-US"/>
              <a:t>Scalability Across Groups – usable not just in households, but also in dorms, student groups, and small teams.</a:t>
            </a:r>
          </a:p>
          <a:p>
            <a:r>
              <a:rPr lang="en-US"/>
              <a:t/>
            </a:r>
          </a:p>
          <a:p>
            <a:r>
              <a:rPr lang="en-US"/>
              <a:t>Security &amp; Trust – with features like two-step verification (for TaskTrek), user data and group integrity are protected.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www.goodthingsguy.com/business/study-linking-procrastination-with-gaming-shows-interesting-results-for-employers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https://www.sciencedirect.com/science/article/pii/S1877050921023255" TargetMode="External" Type="http://schemas.openxmlformats.org/officeDocument/2006/relationships/hyperlink"/><Relationship Id="rId8" Target="https://www.reddit.com/user/pma1919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365" y="9305925"/>
            <a:ext cx="2116838" cy="22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4"/>
              </a:lnSpc>
            </a:pPr>
            <a:r>
              <a:rPr lang="en-US" b="true" sz="1800" spc="-54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ELEVATOR PITCH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03158" y="5058498"/>
            <a:ext cx="13489148" cy="5228502"/>
          </a:xfrm>
          <a:custGeom>
            <a:avLst/>
            <a:gdLst/>
            <a:ahLst/>
            <a:cxnLst/>
            <a:rect r="r" b="b" t="t" l="l"/>
            <a:pathLst>
              <a:path h="5228502" w="13489148">
                <a:moveTo>
                  <a:pt x="0" y="0"/>
                </a:moveTo>
                <a:lnTo>
                  <a:pt x="13489147" y="0"/>
                </a:lnTo>
                <a:lnTo>
                  <a:pt x="13489147" y="5228502"/>
                </a:lnTo>
                <a:lnTo>
                  <a:pt x="0" y="52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4189" t="-7774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65" y="3276274"/>
            <a:ext cx="17809344" cy="32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80"/>
              </a:lnSpc>
            </a:pPr>
            <a:r>
              <a:rPr lang="en-US" b="true" sz="29447" spc="-3474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TASKTREK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6555" y="1425588"/>
            <a:ext cx="4275592" cy="27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3"/>
              </a:lnSpc>
            </a:pPr>
            <a:r>
              <a:rPr lang="en-US" b="true" sz="2100" spc="-63">
                <a:solidFill>
                  <a:srgbClr val="09CE52"/>
                </a:solidFill>
                <a:latin typeface="Inter Bold"/>
                <a:ea typeface="Inter Bold"/>
                <a:cs typeface="Inter Bold"/>
                <a:sym typeface="Inter Bold"/>
              </a:rPr>
              <a:t>ITS120L </a:t>
            </a:r>
            <a:r>
              <a:rPr lang="en-US" b="true" sz="2100" spc="-6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86573" y="676921"/>
            <a:ext cx="1693323" cy="86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19"/>
              </a:lnSpc>
            </a:pPr>
            <a:r>
              <a:rPr lang="en-US" b="true" sz="3569" spc="-107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GROUP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17212" y="9946513"/>
            <a:ext cx="5492676" cy="34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b="true" sz="1970" spc="-59">
                <a:solidFill>
                  <a:srgbClr val="FFFFFF">
                    <a:alpha val="4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SOURCE: THISWORK.SPACE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90749"/>
            <a:ext cx="10586568" cy="124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10"/>
              </a:lnSpc>
            </a:pPr>
            <a:r>
              <a:rPr lang="en-US" b="true" sz="10899" spc="-1286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PROBLEM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46905" y="6845782"/>
            <a:ext cx="7931544" cy="3214867"/>
            <a:chOff x="0" y="0"/>
            <a:chExt cx="10575393" cy="4286490"/>
          </a:xfrm>
        </p:grpSpPr>
        <p:sp>
          <p:nvSpPr>
            <p:cNvPr name="AutoShape 4" id="4"/>
            <p:cNvSpPr/>
            <p:nvPr/>
          </p:nvSpPr>
          <p:spPr>
            <a:xfrm>
              <a:off x="0" y="4273790"/>
              <a:ext cx="10575393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12700"/>
              <a:ext cx="10575393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2092673"/>
              <a:ext cx="10575393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446905" y="0"/>
            <a:ext cx="7841095" cy="4610100"/>
            <a:chOff x="0" y="0"/>
            <a:chExt cx="2710690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06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710690">
                  <a:moveTo>
                    <a:pt x="0" y="0"/>
                  </a:moveTo>
                  <a:lnTo>
                    <a:pt x="2710690" y="0"/>
                  </a:lnTo>
                  <a:lnTo>
                    <a:pt x="2710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6659" r="0" b="-665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23486" y="5382283"/>
            <a:ext cx="4862872" cy="1249393"/>
            <a:chOff x="0" y="0"/>
            <a:chExt cx="1425104" cy="3661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5104" cy="366145"/>
            </a:xfrm>
            <a:custGeom>
              <a:avLst/>
              <a:gdLst/>
              <a:ahLst/>
              <a:cxnLst/>
              <a:rect r="r" b="b" t="t" l="l"/>
              <a:pathLst>
                <a:path h="366145" w="1425104">
                  <a:moveTo>
                    <a:pt x="0" y="0"/>
                  </a:moveTo>
                  <a:lnTo>
                    <a:pt x="1425104" y="0"/>
                  </a:lnTo>
                  <a:lnTo>
                    <a:pt x="1425104" y="366145"/>
                  </a:lnTo>
                  <a:lnTo>
                    <a:pt x="0" y="366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425104" cy="328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3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6905" y="5284026"/>
            <a:ext cx="7024369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“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TURNING </a:t>
            </a:r>
            <a:r>
              <a:rPr lang="en-US" b="true" sz="1800" spc="-160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BORING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b="true" sz="1800" spc="-160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MUNDANE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 </a:t>
            </a:r>
            <a:r>
              <a:rPr lang="en-US" b="true" sz="1800" spc="-160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UNPLEASANT TASKS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INTO 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MOTIVATING </a:t>
            </a:r>
            <a:r>
              <a:rPr lang="en-US" sz="1800" spc="-1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EXCITING GOALS IN THE GAME 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CAN 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REDUCE TASK AVERSIVENESS</a:t>
            </a:r>
            <a:r>
              <a:rPr lang="en-US" sz="1800" spc="-160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–</a:t>
            </a:r>
            <a:r>
              <a:rPr lang="en-US" b="true" sz="1800" spc="-160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1800" spc="-16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 IDENTIFIED PROCRASTINATION FACTOR”</a:t>
            </a:r>
            <a:r>
              <a:rPr lang="en-US" sz="1800" spc="-1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ORTON SAID.  </a:t>
            </a:r>
            <a:r>
              <a:rPr lang="en-US" sz="1800" spc="-16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3" tooltip="https://www.goodthingsguy.com/business/study-linking-procrastination-with-gaming-shows-interesting-results-for-employers"/>
              </a:rPr>
              <a:t>SOURCE: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37002"/>
            <a:ext cx="8474410" cy="22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4"/>
              </a:lnSpc>
            </a:pPr>
            <a:r>
              <a:rPr lang="en-US" b="true" sz="1800" spc="-54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BY  JUSTIN VITO  |  DARWIN CANTOS  |  LENARD ESCOBAR |  CHERYLL KIWANG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57184" y="7048056"/>
            <a:ext cx="7620537" cy="132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6"/>
              </a:lnSpc>
            </a:pPr>
            <a:r>
              <a:rPr lang="en-US" sz="1800" spc="-5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 Points:</a:t>
            </a:r>
          </a:p>
          <a:p>
            <a:pPr algn="l">
              <a:lnSpc>
                <a:spcPts val="1746"/>
              </a:lnSpc>
            </a:pPr>
          </a:p>
          <a:p>
            <a:pPr algn="l" marL="388622" indent="-194311" lvl="1">
              <a:lnSpc>
                <a:spcPts val="1746"/>
              </a:lnSpc>
              <a:buFont typeface="Arial"/>
              <a:buChar char="•"/>
            </a:pP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Uneven tasks cause </a:t>
            </a:r>
            <a:r>
              <a:rPr lang="en-US" b="true" sz="1800" spc="-54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frequent conflict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88622" indent="-194311" lvl="1">
              <a:lnSpc>
                <a:spcPts val="1746"/>
              </a:lnSpc>
              <a:buFont typeface="Arial"/>
              <a:buChar char="•"/>
            </a:pP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Old methods </a:t>
            </a:r>
            <a:r>
              <a:rPr lang="en-US" b="true" sz="1800" spc="-54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lack lasting motivation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88622" indent="-194311" lvl="1">
              <a:lnSpc>
                <a:spcPts val="1746"/>
              </a:lnSpc>
              <a:buFont typeface="Arial"/>
              <a:buChar char="•"/>
            </a:pP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Social groups </a:t>
            </a:r>
            <a:r>
              <a:rPr lang="en-US" b="true" sz="1800" spc="-54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need fair modern solutions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0" indent="0" lvl="0">
              <a:lnSpc>
                <a:spcPts val="174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46905" y="4714739"/>
            <a:ext cx="7644673" cy="1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"/>
              </a:lnSpc>
            </a:pPr>
            <a:r>
              <a:rPr lang="en-US" b="true" sz="1000" spc="-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COUPLE</a:t>
            </a:r>
            <a:r>
              <a:rPr lang="en-US" b="true" sz="1000" spc="-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HAVING AN ARGUMENT                           |              CREDIT: DEAN DROBOT VIA CANVA EDUCATION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093202"/>
            <a:ext cx="8777939" cy="267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Task distribution is a common occurrence within the home and group environments, but they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often</a:t>
            </a:r>
            <a:r>
              <a:rPr lang="en-US" sz="2567" spc="-77">
                <a:solidFill>
                  <a:srgbClr val="CA00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567" spc="-77">
                <a:solidFill>
                  <a:srgbClr val="282526"/>
                </a:solidFill>
                <a:latin typeface="Inter Bold"/>
                <a:ea typeface="Inter Bold"/>
                <a:cs typeface="Inter Bold"/>
                <a:sym typeface="Inter Bold"/>
              </a:rPr>
              <a:t>create conflict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, wh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ich </a:t>
            </a:r>
            <a:r>
              <a:rPr lang="en-US" b="true" sz="2567" spc="-77">
                <a:solidFill>
                  <a:srgbClr val="282526"/>
                </a:solidFill>
                <a:latin typeface="Inter Bold"/>
                <a:ea typeface="Inter Bold"/>
                <a:cs typeface="Inter Bold"/>
                <a:sym typeface="Inter Bold"/>
              </a:rPr>
              <a:t>causes tension 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in </a:t>
            </a:r>
            <a:r>
              <a:rPr lang="en-US" b="true" sz="2567" spc="-77">
                <a:solidFill>
                  <a:srgbClr val="282526"/>
                </a:solidFill>
                <a:latin typeface="Inter Bold"/>
                <a:ea typeface="Inter Bold"/>
                <a:cs typeface="Inter Bold"/>
                <a:sym typeface="Inter Bold"/>
              </a:rPr>
              <a:t>group settings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. We need </a:t>
            </a:r>
            <a:r>
              <a:rPr lang="en-US" sz="2567" spc="-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more</a:t>
            </a:r>
            <a:r>
              <a:rPr lang="en-US" b="true" sz="2567" spc="-77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 effective, motivating, </a:t>
            </a:r>
            <a:r>
              <a:rPr lang="en-US" sz="2567" spc="-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b="true" sz="2567" spc="-77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modern solution to delegating tasks among groups</a:t>
            </a:r>
            <a:r>
              <a:rPr lang="en-US" b="true" sz="2567" spc="-77">
                <a:solidFill>
                  <a:srgbClr val="282526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en-US" sz="2567" spc="-77">
                <a:solidFill>
                  <a:srgbClr val="282526"/>
                </a:solidFill>
                <a:latin typeface="Inter"/>
                <a:ea typeface="Inter"/>
                <a:cs typeface="Inter"/>
                <a:sym typeface="Inter"/>
              </a:rPr>
              <a:t> This can help improve productivity, structure and centralize task distribution, which in turn improves relationships and connection.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46905" y="8621889"/>
            <a:ext cx="7620537" cy="23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46"/>
              </a:lnSpc>
            </a:pPr>
            <a:r>
              <a:rPr lang="en-US" b="true" sz="1800" spc="-5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57184" y="9103092"/>
            <a:ext cx="7620537" cy="67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46"/>
              </a:lnSpc>
            </a:pP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"How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can we leverage emerging technologies to enhance</a:t>
            </a:r>
            <a:r>
              <a:rPr lang="en-US" b="true" sz="1800" spc="-5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task delegation and management 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while </a:t>
            </a:r>
            <a:r>
              <a:rPr lang="en-US" b="true" sz="1800" spc="-54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promoting effectivity</a:t>
            </a:r>
            <a:r>
              <a:rPr lang="en-US" b="true" sz="1800" spc="-5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b="true" sz="1800" spc="-54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organization</a:t>
            </a:r>
            <a:r>
              <a:rPr lang="en-US" b="true" sz="1800" spc="-5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b="true" sz="1800" spc="-54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and fairness</a:t>
            </a:r>
            <a:r>
              <a:rPr lang="en-US" sz="1800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?”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6095" y="5554095"/>
            <a:ext cx="4961806" cy="84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b="true" sz="2429" spc="-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“THAT'S YOUR JOB, we talked about this!”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058900" y="6983263"/>
            <a:ext cx="5085100" cy="860494"/>
            <a:chOff x="0" y="0"/>
            <a:chExt cx="1490229" cy="2521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90229" cy="252175"/>
            </a:xfrm>
            <a:custGeom>
              <a:avLst/>
              <a:gdLst/>
              <a:ahLst/>
              <a:cxnLst/>
              <a:rect r="r" b="b" t="t" l="l"/>
              <a:pathLst>
                <a:path h="252175" w="1490229">
                  <a:moveTo>
                    <a:pt x="0" y="0"/>
                  </a:moveTo>
                  <a:lnTo>
                    <a:pt x="1490229" y="0"/>
                  </a:lnTo>
                  <a:lnTo>
                    <a:pt x="1490229" y="252175"/>
                  </a:lnTo>
                  <a:lnTo>
                    <a:pt x="0" y="252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490229" cy="214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3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854922" y="7173203"/>
            <a:ext cx="4961806" cy="42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  <a:spcBef>
                <a:spcPct val="0"/>
              </a:spcBef>
            </a:pPr>
            <a:r>
              <a:rPr lang="en-US" b="true" sz="2429" spc="-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“There's SO MUCH I have to do”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31692" y="8194726"/>
            <a:ext cx="5169758" cy="870267"/>
            <a:chOff x="0" y="0"/>
            <a:chExt cx="1515039" cy="25503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15039" cy="255039"/>
            </a:xfrm>
            <a:custGeom>
              <a:avLst/>
              <a:gdLst/>
              <a:ahLst/>
              <a:cxnLst/>
              <a:rect r="r" b="b" t="t" l="l"/>
              <a:pathLst>
                <a:path h="255039" w="1515039">
                  <a:moveTo>
                    <a:pt x="0" y="0"/>
                  </a:moveTo>
                  <a:lnTo>
                    <a:pt x="1515039" y="0"/>
                  </a:lnTo>
                  <a:lnTo>
                    <a:pt x="1515039" y="255039"/>
                  </a:lnTo>
                  <a:lnTo>
                    <a:pt x="0" y="255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1515039" cy="216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24301" y="8366538"/>
            <a:ext cx="4961806" cy="42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  <a:spcBef>
                <a:spcPct val="0"/>
              </a:spcBef>
            </a:pPr>
            <a:r>
              <a:rPr lang="en-US" b="true" sz="2429" spc="-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“These tasks are SO DRAINING”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7188" y="674130"/>
            <a:ext cx="2499673" cy="41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68"/>
              </a:lnSpc>
            </a:pPr>
            <a:r>
              <a:rPr lang="en-US" b="true" sz="3299" spc="-9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APPROACH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78539"/>
            <a:ext cx="10718758" cy="151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29"/>
              </a:lnSpc>
              <a:spcBef>
                <a:spcPct val="0"/>
              </a:spcBef>
            </a:pPr>
            <a:r>
              <a:rPr lang="en-US" b="true" sz="13202" spc="-1557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TASKTREK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93091"/>
            <a:ext cx="8627133" cy="29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1"/>
              </a:lnSpc>
              <a:spcBef>
                <a:spcPct val="0"/>
              </a:spcBef>
            </a:pPr>
            <a:r>
              <a:rPr lang="en-US" b="true" sz="1729" spc="-5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TRANSFORMING ORDINARY RESPONISBILITIES INTO INTERACTIVE 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7170" y="4512911"/>
            <a:ext cx="6723117" cy="480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66"/>
              </a:lnSpc>
              <a:spcBef>
                <a:spcPct val="0"/>
              </a:spcBef>
            </a:pPr>
            <a:r>
              <a:rPr lang="en-US" b="true" sz="2190" spc="-65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FEATURES: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GAMIFIE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Ta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 Management – transforms routine responsibilities into engaging challenges.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Point System – earn points for completing tasks.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Rotating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Assignments – fairly distribute responsibilities among members.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Badges &amp; Achievements – recognize milestones and progress.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Leaderboards – encourage healthy competition and motivation.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In-App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Reward Shop – managed by a group leader, where me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mbers can redeem points for customizable incentives.</a:t>
            </a:r>
          </a:p>
          <a:p>
            <a:pPr algn="l" marL="390665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HCI-Driven Design – ensures clarity, ease of use, and consistent motivation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87107" y="1543282"/>
            <a:ext cx="7472193" cy="243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27"/>
              </a:lnSpc>
              <a:spcBef>
                <a:spcPct val="0"/>
              </a:spcBef>
            </a:pPr>
            <a:r>
              <a:rPr lang="en-US" sz="1733" spc="-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address</a:t>
            </a:r>
            <a:r>
              <a:rPr lang="en-US" sz="1733" spc="-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these challenges, we introduce                  , a mobile app designed to gamify task management. TASKTREK </a:t>
            </a:r>
            <a:r>
              <a:rPr lang="en-US" b="true" sz="1733" spc="-52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transforms routine responsibilities into engaging challenges</a:t>
            </a:r>
            <a:r>
              <a:rPr lang="en-US" sz="1733" spc="-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by integrating features such as point systems, rotating assignments, badges, achievements, and leaderboards. It also includes an </a:t>
            </a:r>
            <a:r>
              <a:rPr lang="en-US" b="true" sz="1733" spc="-52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in-app reward shop</a:t>
            </a:r>
            <a:r>
              <a:rPr lang="en-US" sz="1733" spc="-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managed by a group leader, where members can redeem points for customizable incentives. Designed with human-computer interaction (HCI) principles, </a:t>
            </a:r>
            <a:r>
              <a:rPr lang="en-US" b="true" sz="1733" spc="-52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the app ensures clarity, ease of use, and consistent motivation</a:t>
            </a:r>
            <a:r>
              <a:rPr lang="en-US" sz="1733" spc="-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7107" y="857822"/>
            <a:ext cx="5333729" cy="41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8"/>
              </a:lnSpc>
            </a:pPr>
            <a:r>
              <a:rPr lang="en-US" b="true" sz="3299" spc="-9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SOLUTION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170" y="3473529"/>
            <a:ext cx="7468177" cy="43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53"/>
              </a:lnSpc>
              <a:spcBef>
                <a:spcPct val="0"/>
              </a:spcBef>
            </a:pPr>
            <a:r>
              <a:rPr lang="en-US" b="true" sz="1252" i="true" spc="-37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 coll</a:t>
            </a:r>
            <a:r>
              <a:rPr lang="en-US" b="true" sz="1252" i="true" spc="-37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aborative platform to</a:t>
            </a:r>
            <a:r>
              <a:rPr lang="en-US" b="true" sz="1252" i="true" spc="-37" u="non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gamify task management, and promote &amp; sustain an effective, organized,</a:t>
            </a:r>
            <a:r>
              <a:rPr lang="en-US" b="true" sz="1252" i="true" spc="-37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and fair experience for all.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71832" y="1495811"/>
            <a:ext cx="7501296" cy="38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7"/>
              </a:lnSpc>
              <a:spcBef>
                <a:spcPct val="0"/>
              </a:spcBef>
            </a:pPr>
            <a:r>
              <a:rPr lang="en-US" b="true" sz="2233" spc="-67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TASKTREK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7107" y="4512911"/>
            <a:ext cx="6723117" cy="421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66"/>
              </a:lnSpc>
              <a:spcBef>
                <a:spcPct val="0"/>
              </a:spcBef>
            </a:pPr>
            <a:r>
              <a:rPr lang="en-US" b="true" sz="2190" spc="-65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AI</a:t>
            </a:r>
            <a:r>
              <a:rPr lang="en-US" b="true" sz="2190" spc="-65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 FEATURE:</a:t>
            </a:r>
          </a:p>
          <a:p>
            <a:pPr algn="l" marL="390666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to-do l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ist application TaskTrek will feature an AI-assisted task suggestion tool.</a:t>
            </a:r>
          </a:p>
          <a:p>
            <a:pPr algn="l" marL="390666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AI will analyze past entries, repetitions, and keywords from the user’s tasks.</a:t>
            </a:r>
          </a:p>
          <a:p>
            <a:pPr algn="l" marL="390666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Based on repetitive behavior, it will propose appropriate activities at the right time.</a:t>
            </a:r>
          </a:p>
          <a:p>
            <a:pPr algn="l" marL="390666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helps users save ti</a:t>
            </a: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 and energy in organizing their schedules.</a:t>
            </a:r>
          </a:p>
          <a:p>
            <a:pPr algn="l" marL="390666" indent="-195333" lvl="1">
              <a:lnSpc>
                <a:spcPts val="2533"/>
              </a:lnSpc>
              <a:spcBef>
                <a:spcPct val="0"/>
              </a:spcBef>
              <a:buFont typeface="Arial"/>
              <a:buChar char="•"/>
            </a:pPr>
            <a:r>
              <a:rPr lang="en-US" sz="1809" spc="-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promotes consistency and productivity across various aspects of their daily routines.</a:t>
            </a:r>
          </a:p>
          <a:p>
            <a:pPr algn="l">
              <a:lnSpc>
                <a:spcPts val="2533"/>
              </a:lnSpc>
              <a:spcBef>
                <a:spcPct val="0"/>
              </a:spcBef>
            </a:pP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3175" y="0"/>
            <a:ext cx="4824825" cy="7634372"/>
            <a:chOff x="0" y="0"/>
            <a:chExt cx="747492" cy="1182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492" cy="1182764"/>
            </a:xfrm>
            <a:custGeom>
              <a:avLst/>
              <a:gdLst/>
              <a:ahLst/>
              <a:cxnLst/>
              <a:rect r="r" b="b" t="t" l="l"/>
              <a:pathLst>
                <a:path h="1182764" w="747492">
                  <a:moveTo>
                    <a:pt x="0" y="0"/>
                  </a:moveTo>
                  <a:lnTo>
                    <a:pt x="747492" y="0"/>
                  </a:lnTo>
                  <a:lnTo>
                    <a:pt x="747492" y="1182764"/>
                  </a:lnTo>
                  <a:lnTo>
                    <a:pt x="0" y="1182764"/>
                  </a:lnTo>
                  <a:close/>
                </a:path>
              </a:pathLst>
            </a:custGeom>
            <a:blipFill>
              <a:blip r:embed="rId3"/>
              <a:stretch>
                <a:fillRect l="-53138" t="0" r="-839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63175" y="8543899"/>
            <a:ext cx="4824825" cy="1743101"/>
          </a:xfrm>
          <a:custGeom>
            <a:avLst/>
            <a:gdLst/>
            <a:ahLst/>
            <a:cxnLst/>
            <a:rect r="r" b="b" t="t" l="l"/>
            <a:pathLst>
              <a:path h="1743101" w="4824825">
                <a:moveTo>
                  <a:pt x="0" y="0"/>
                </a:moveTo>
                <a:lnTo>
                  <a:pt x="4824825" y="0"/>
                </a:lnTo>
                <a:lnTo>
                  <a:pt x="4824825" y="1743101"/>
                </a:lnTo>
                <a:lnTo>
                  <a:pt x="0" y="1743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2232" r="0" b="-456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3175" y="7634372"/>
            <a:ext cx="4824825" cy="2652628"/>
          </a:xfrm>
          <a:custGeom>
            <a:avLst/>
            <a:gdLst/>
            <a:ahLst/>
            <a:cxnLst/>
            <a:rect r="r" b="b" t="t" l="l"/>
            <a:pathLst>
              <a:path h="2652628" w="4824825">
                <a:moveTo>
                  <a:pt x="0" y="0"/>
                </a:moveTo>
                <a:lnTo>
                  <a:pt x="4824825" y="0"/>
                </a:lnTo>
                <a:lnTo>
                  <a:pt x="4824825" y="2652628"/>
                </a:lnTo>
                <a:lnTo>
                  <a:pt x="0" y="2652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818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706" y="1323975"/>
            <a:ext cx="5535938" cy="199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5"/>
              </a:lnSpc>
            </a:pPr>
            <a:r>
              <a:rPr lang="en-US" b="true" sz="9310" spc="-109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BENEFITS</a:t>
            </a:r>
          </a:p>
          <a:p>
            <a:pPr algn="l" marL="0" indent="0" lvl="0">
              <a:lnSpc>
                <a:spcPts val="735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2706" y="2683462"/>
            <a:ext cx="5604295" cy="15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Fair Task Distribution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Ensures tasks are rotated or assigned evenly among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mbers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duc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ct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642355" y="8109876"/>
            <a:ext cx="4381691" cy="198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15"/>
              </a:lnSpc>
            </a:pP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their  </a:t>
            </a:r>
            <a:r>
              <a:rPr lang="en-US" b="true" sz="1330" spc="-118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7" tooltip="https://www.sciencedirect.com/science/article/pii/S1877050921023255"/>
              </a:rPr>
              <a:t>2022 study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Hosseini et al. found that </a:t>
            </a:r>
            <a:r>
              <a:rPr lang="en-US" sz="1330" spc="-118">
                <a:solidFill>
                  <a:srgbClr val="FF6D4D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-US" b="true" sz="1330" spc="-11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gamification has increased the quality of work in task performance”.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Moreover, gamification has improved deliveries -- where a deadline is missed, users always managed to deliver.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1330" spc="-11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TaskTrek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builds on this by providing a</a:t>
            </a:r>
            <a:r>
              <a:rPr lang="en-US" b="true" sz="1330" spc="-118">
                <a:solidFill>
                  <a:srgbClr val="C72A09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b="true" sz="1330" spc="-11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digital platform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manifests this approach into reality, using tech to inject </a:t>
            </a:r>
            <a:r>
              <a:rPr lang="en-US" b="true" sz="1330" spc="-11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point systems, rotating assignments, badges, achievements, and leaderboards</a:t>
            </a:r>
            <a:r>
              <a:rPr lang="en-US" sz="1330" spc="-1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task management</a:t>
            </a:r>
            <a:r>
              <a:rPr lang="en-US" b="true" sz="1330" spc="-118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355" y="7755669"/>
            <a:ext cx="4232431" cy="19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88"/>
              </a:lnSpc>
            </a:pPr>
            <a:r>
              <a:rPr lang="en-US" b="true" sz="1600" spc="-48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EXISTING SIMILAR USE CASE BENEFITS: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9066" y="7490650"/>
            <a:ext cx="2777075" cy="14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b="true" sz="800" spc="-24">
                <a:solidFill>
                  <a:srgbClr val="FFFFFF">
                    <a:alpha val="4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VICO SOTTO LGU VENDOR ROLLOUT, REDDIT (U/</a:t>
            </a:r>
            <a:r>
              <a:rPr lang="en-US" b="true" sz="800" spc="-24" u="sng">
                <a:solidFill>
                  <a:srgbClr val="FFFFFF">
                    <a:alpha val="49804"/>
                  </a:srgbClr>
                </a:solidFill>
                <a:latin typeface="Inter Bold"/>
                <a:ea typeface="Inter Bold"/>
                <a:cs typeface="Inter Bold"/>
                <a:sym typeface="Inter Bold"/>
                <a:hlinkClick r:id="rId8" tooltip="https://www.reddit.com/user/pma1919/"/>
              </a:rPr>
              <a:t>PMA1919</a:t>
            </a:r>
            <a:r>
              <a:rPr lang="en-US" b="true" sz="800" spc="-24">
                <a:solidFill>
                  <a:srgbClr val="FFFFFF">
                    <a:alpha val="4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706" y="4158567"/>
            <a:ext cx="560429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Increased Motivation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amification features like points, badges, and lead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boards encoura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nsistent part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cipation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706" y="5671772"/>
            <a:ext cx="5604295" cy="15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Improved Organization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asks are tracked, categorized, and monitored in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one platform, preventing for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ot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ten or duplicated respons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ibil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ities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3216" y="7617838"/>
            <a:ext cx="5604295" cy="15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Enhanced Accountability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ansparent progress tracking sh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ows who comple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ted what and when and what’s currently being done.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3216" y="2416871"/>
            <a:ext cx="560429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Stronger Collaboration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pPomotes teamwork by turning task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into shar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 challenges instead of obligations.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2706" y="7586747"/>
            <a:ext cx="560429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User-Friendly Design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Built with HCI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principles for clarity, ease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us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e, and accessibility.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3216" y="3996751"/>
            <a:ext cx="5604295" cy="192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Conflict Reduction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nimizes misunderstandings or passive-aggressive r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minders by p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rovid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fair, au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tomated system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723216" y="6009384"/>
            <a:ext cx="5604295" cy="15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 spc="-178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Scalability Across Groups</a:t>
            </a:r>
          </a:p>
          <a:p>
            <a:pPr algn="l" marL="431801" indent="-215900" lvl="1">
              <a:lnSpc>
                <a:spcPts val="3220"/>
              </a:lnSpc>
              <a:buFont typeface="Arial"/>
              <a:buChar char="•"/>
            </a:pP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Usabl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not just in househol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ds, but als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dorms, studen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groups, and small teams</a:t>
            </a:r>
            <a:r>
              <a:rPr lang="en-US" sz="2000" spc="-1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E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36" y="611569"/>
            <a:ext cx="8159309" cy="124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10"/>
              </a:lnSpc>
            </a:pPr>
            <a:r>
              <a:rPr lang="en-US" b="true" sz="10899" spc="-1286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COMPETITION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936" y="2509452"/>
            <a:ext cx="4346425" cy="147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CURRENTLY THERE ARE         </a:t>
            </a:r>
          </a:p>
          <a:p>
            <a:pPr algn="just" marL="0" indent="0" lvl="0">
              <a:lnSpc>
                <a:spcPts val="2955"/>
              </a:lnSpc>
            </a:pP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          COMPETITORS IN THE PH MARKET FOR A STREET VENDOR CENTERED 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936" y="4207768"/>
            <a:ext cx="4079654" cy="131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2"/>
              </a:lnSpc>
            </a:pP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DIRECT COMPETITORS ARE: </a:t>
            </a:r>
          </a:p>
          <a:p>
            <a:pPr algn="l" marL="425324" indent="-212662" lvl="1">
              <a:lnSpc>
                <a:spcPts val="2994"/>
              </a:lnSpc>
              <a:buAutoNum type="arabicPeriod" startAt="1"/>
            </a:pP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HABITICA</a:t>
            </a: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 marL="446913" indent="-223457" lvl="1">
              <a:lnSpc>
                <a:spcPts val="3146"/>
              </a:lnSpc>
              <a:buAutoNum type="arabicPeriod" startAt="1"/>
            </a:pPr>
            <a:r>
              <a:rPr lang="en-US" b="true" sz="2070" spc="-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GOOGLE KEEP</a:t>
            </a:r>
          </a:p>
          <a:p>
            <a:pPr algn="l" marL="425324" indent="-212662" lvl="1">
              <a:lnSpc>
                <a:spcPts val="2994"/>
              </a:lnSpc>
              <a:buAutoNum type="arabicPeriod" startAt="1"/>
            </a:pPr>
            <a:r>
              <a:rPr lang="en-US" b="true" sz="1970" spc="-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TODOIST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936" y="2508654"/>
            <a:ext cx="5070962" cy="7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b="true" sz="2669" spc="-80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                                           </a:t>
            </a:r>
            <a:r>
              <a:rPr lang="en-US" b="true" sz="2669" spc="-80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THREE</a:t>
            </a:r>
            <a:r>
              <a:rPr lang="en-US" b="true" sz="2669" spc="-80">
                <a:solidFill>
                  <a:srgbClr val="CA0013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 marL="0" indent="0" lvl="0">
              <a:lnSpc>
                <a:spcPts val="3043"/>
              </a:lnSpc>
            </a:pPr>
            <a:r>
              <a:rPr lang="en-US" b="true" sz="2669" spc="-80">
                <a:solidFill>
                  <a:srgbClr val="FF6D4D"/>
                </a:solidFill>
                <a:latin typeface="Inter Bold"/>
                <a:ea typeface="Inter Bold"/>
                <a:cs typeface="Inter Bold"/>
                <a:sym typeface="Inter Bold"/>
              </a:rPr>
              <a:t>DIRECT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97620" y="2223702"/>
            <a:ext cx="10319216" cy="6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2"/>
              </a:lnSpc>
            </a:pPr>
            <a:r>
              <a:rPr lang="en-US" b="true" sz="3897" spc="-1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DIFFERENCE FROM </a:t>
            </a:r>
            <a:r>
              <a:rPr lang="en-US" b="true" sz="3897" spc="-116">
                <a:solidFill>
                  <a:srgbClr val="0CA745"/>
                </a:solidFill>
                <a:latin typeface="Inter Bold"/>
                <a:ea typeface="Inter Bold"/>
                <a:cs typeface="Inter Bold"/>
                <a:sym typeface="Inter Bold"/>
              </a:rPr>
              <a:t>TASKTREK</a:t>
            </a:r>
          </a:p>
          <a:p>
            <a:pPr algn="l">
              <a:lnSpc>
                <a:spcPts val="5352"/>
              </a:lnSpc>
            </a:pPr>
            <a:r>
              <a:rPr lang="en-US" b="true" sz="2512" spc="-7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HABITICA </a:t>
            </a:r>
            <a:r>
              <a:rPr lang="en-US" sz="2512" spc="-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 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gamifies personal habits but focuses on</a:t>
            </a:r>
            <a:r>
              <a:rPr lang="en-US" sz="2512" spc="-75">
                <a:solidFill>
                  <a:srgbClr val="FF6D4D"/>
                </a:solidFill>
                <a:latin typeface="Inter"/>
                <a:ea typeface="Inter"/>
                <a:cs typeface="Inter"/>
                <a:sym typeface="Inter"/>
              </a:rPr>
              <a:t> individual self-improvement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TaskTrek centers on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shared group tasks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ensuring fairness and accountability among members.</a:t>
            </a:r>
          </a:p>
          <a:p>
            <a:pPr algn="l">
              <a:lnSpc>
                <a:spcPts val="5352"/>
              </a:lnSpc>
            </a:pPr>
            <a:r>
              <a:rPr lang="en-US" sz="2512" spc="-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Google Keep - 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a simple note-taking and reminder tool. TaskTrek adds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structured task rotation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rewards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gamification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5352"/>
              </a:lnSpc>
            </a:pPr>
            <a:r>
              <a:rPr lang="en-US" b="true" sz="2512" spc="-7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Todoist </a:t>
            </a:r>
            <a:r>
              <a:rPr lang="en-US" b="true" sz="2512" spc="-7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organizes tasks efficiently but </a:t>
            </a:r>
            <a:r>
              <a:rPr lang="en-US" sz="2512" spc="-75">
                <a:solidFill>
                  <a:srgbClr val="FF6D4D"/>
                </a:solidFill>
                <a:latin typeface="Inter"/>
                <a:ea typeface="Inter"/>
                <a:cs typeface="Inter"/>
                <a:sym typeface="Inter"/>
              </a:rPr>
              <a:t>emphasizes personal productivity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TaskTrek goes further by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embedding game mechanics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group incentives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strengthening teamwork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2512" spc="-75">
                <a:solidFill>
                  <a:srgbClr val="0CA745"/>
                </a:solidFill>
                <a:latin typeface="Inter"/>
                <a:ea typeface="Inter"/>
                <a:cs typeface="Inter"/>
                <a:sym typeface="Inter"/>
              </a:rPr>
              <a:t>reducing conflict</a:t>
            </a:r>
            <a:r>
              <a:rPr lang="en-US" sz="2512" spc="-7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DAGxx25exds</dc:identifier>
  <dcterms:modified xsi:type="dcterms:W3CDTF">2011-08-01T06:04:30Z</dcterms:modified>
  <cp:revision>1</cp:revision>
  <dc:title>Act3_ProposalPitch_ITS120L_Grp2</dc:title>
</cp:coreProperties>
</file>